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31"/>
  </p:normalViewPr>
  <p:slideViewPr>
    <p:cSldViewPr snapToGrid="0" snapToObjects="1">
      <p:cViewPr varScale="1">
        <p:scale>
          <a:sx n="129" d="100"/>
          <a:sy n="129" d="100"/>
        </p:scale>
        <p:origin x="6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78816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556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21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1627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8355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3943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612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06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43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744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512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550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2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841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353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462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v/20Feq_Nt3nM" TargetMode="External"/><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465600" y="355275"/>
            <a:ext cx="8212800" cy="1045800"/>
          </a:xfrm>
          <a:prstGeom prst="rect">
            <a:avLst/>
          </a:prstGeom>
        </p:spPr>
        <p:txBody>
          <a:bodyPr lIns="91425" tIns="91425" rIns="91425" bIns="91425" anchor="b" anchorCtr="0">
            <a:noAutofit/>
          </a:bodyPr>
          <a:lstStyle/>
          <a:p>
            <a:pPr lvl="0">
              <a:spcBef>
                <a:spcPts val="0"/>
              </a:spcBef>
              <a:buNone/>
            </a:pPr>
            <a:r>
              <a:rPr lang="en"/>
              <a:t>Big Joe Turner</a:t>
            </a:r>
          </a:p>
        </p:txBody>
      </p:sp>
      <p:sp>
        <p:nvSpPr>
          <p:cNvPr id="60" name="Shape 60"/>
          <p:cNvSpPr txBox="1">
            <a:spLocks noGrp="1"/>
          </p:cNvSpPr>
          <p:nvPr>
            <p:ph type="subTitle" idx="1"/>
          </p:nvPr>
        </p:nvSpPr>
        <p:spPr>
          <a:xfrm>
            <a:off x="671250" y="3329725"/>
            <a:ext cx="7801500" cy="792600"/>
          </a:xfrm>
          <a:prstGeom prst="rect">
            <a:avLst/>
          </a:prstGeom>
        </p:spPr>
        <p:txBody>
          <a:bodyPr lIns="91425" tIns="91425" rIns="91425" bIns="91425" anchor="t" anchorCtr="0">
            <a:noAutofit/>
          </a:bodyPr>
          <a:lstStyle/>
          <a:p>
            <a:pPr lvl="0">
              <a:spcBef>
                <a:spcPts val="0"/>
              </a:spcBef>
              <a:buNone/>
            </a:pPr>
            <a:r>
              <a:rPr lang="en" b="0">
                <a:latin typeface="Playfair Display"/>
                <a:ea typeface="Playfair Display"/>
                <a:cs typeface="Playfair Display"/>
                <a:sym typeface="Playfair Display"/>
              </a:rPr>
              <a:t>Group 1</a:t>
            </a:r>
          </a:p>
          <a:p>
            <a:pPr lvl="0">
              <a:spcBef>
                <a:spcPts val="0"/>
              </a:spcBef>
              <a:buNone/>
            </a:pPr>
            <a:r>
              <a:rPr lang="en" b="0">
                <a:latin typeface="Playfair Display"/>
                <a:ea typeface="Playfair Display"/>
                <a:cs typeface="Playfair Display"/>
                <a:sym typeface="Playfair Display"/>
              </a:rPr>
              <a:t>Sara Larson, Olivia Rezac, Hannah Weber, Brittney Whited</a:t>
            </a:r>
          </a:p>
        </p:txBody>
      </p:sp>
      <p:pic>
        <p:nvPicPr>
          <p:cNvPr id="61" name="Shape 61"/>
          <p:cNvPicPr preferRelativeResize="0"/>
          <p:nvPr/>
        </p:nvPicPr>
        <p:blipFill>
          <a:blip r:embed="rId3">
            <a:alphaModFix/>
          </a:blip>
          <a:stretch>
            <a:fillRect/>
          </a:stretch>
        </p:blipFill>
        <p:spPr>
          <a:xfrm>
            <a:off x="3888800" y="1401075"/>
            <a:ext cx="1366400" cy="1319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Musicians that inspired Big Joe Turner! </a:t>
            </a:r>
          </a:p>
        </p:txBody>
      </p:sp>
      <p:sp>
        <p:nvSpPr>
          <p:cNvPr id="124" name="Shape 12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sz="1400"/>
              <a:t>Count Basie </a:t>
            </a:r>
          </a:p>
          <a:p>
            <a:pPr marL="457200" lvl="0" indent="-228600" rtl="0">
              <a:spcBef>
                <a:spcPts val="0"/>
              </a:spcBef>
            </a:pPr>
            <a:r>
              <a:rPr lang="en" sz="1400" dirty="0"/>
              <a:t>Andy Kirk</a:t>
            </a:r>
          </a:p>
          <a:p>
            <a:pPr marL="457200" lvl="0" indent="-228600" rtl="0">
              <a:spcBef>
                <a:spcPts val="0"/>
              </a:spcBef>
            </a:pPr>
            <a:r>
              <a:rPr lang="en" sz="1400" dirty="0"/>
              <a:t>Jelly Roll Morton</a:t>
            </a:r>
          </a:p>
          <a:p>
            <a:pPr marL="457200" lvl="0" indent="-228600" rtl="0">
              <a:spcBef>
                <a:spcPts val="0"/>
              </a:spcBef>
            </a:pPr>
            <a:r>
              <a:rPr lang="en" sz="1400" dirty="0"/>
              <a:t>Fats Waller</a:t>
            </a:r>
          </a:p>
          <a:p>
            <a:pPr marL="457200" lvl="0" indent="-228600" rtl="0">
              <a:spcBef>
                <a:spcPts val="0"/>
              </a:spcBef>
            </a:pPr>
            <a:r>
              <a:rPr lang="en" sz="1400" dirty="0"/>
              <a:t>James P. Johnson </a:t>
            </a:r>
          </a:p>
          <a:p>
            <a:pPr marL="457200" lvl="0" indent="-228600" rtl="0">
              <a:spcBef>
                <a:spcPts val="0"/>
              </a:spcBef>
            </a:pPr>
            <a:r>
              <a:rPr lang="en" sz="1400" dirty="0"/>
              <a:t>Meade “Lux” Lewis </a:t>
            </a:r>
          </a:p>
          <a:p>
            <a:pPr marL="457200" lvl="0" indent="-228600" rtl="0">
              <a:spcBef>
                <a:spcPts val="0"/>
              </a:spcBef>
            </a:pPr>
            <a:r>
              <a:rPr lang="en" sz="1400" dirty="0" err="1"/>
              <a:t>Eubie</a:t>
            </a:r>
            <a:r>
              <a:rPr lang="en" sz="1400" dirty="0"/>
              <a:t> Blake</a:t>
            </a:r>
          </a:p>
          <a:p>
            <a:pPr marL="457200" lvl="0" indent="-228600" rtl="0">
              <a:spcBef>
                <a:spcPts val="0"/>
              </a:spcBef>
            </a:pPr>
            <a:r>
              <a:rPr lang="en" sz="1400" dirty="0"/>
              <a:t>Jimmy Rushing </a:t>
            </a:r>
          </a:p>
          <a:p>
            <a:pPr marL="457200" lvl="0" indent="-228600" rtl="0">
              <a:spcBef>
                <a:spcPts val="0"/>
              </a:spcBef>
            </a:pPr>
            <a:r>
              <a:rPr lang="en" sz="1400" dirty="0"/>
              <a:t>Scott Joplin </a:t>
            </a:r>
          </a:p>
        </p:txBody>
      </p:sp>
      <p:pic>
        <p:nvPicPr>
          <p:cNvPr id="125" name="Shape 125" descr="turner-big-joe-52bf2acd39e51.jpg"/>
          <p:cNvPicPr preferRelativeResize="0"/>
          <p:nvPr/>
        </p:nvPicPr>
        <p:blipFill>
          <a:blip r:embed="rId3">
            <a:alphaModFix/>
          </a:blip>
          <a:stretch>
            <a:fillRect/>
          </a:stretch>
        </p:blipFill>
        <p:spPr>
          <a:xfrm>
            <a:off x="4988675" y="1106037"/>
            <a:ext cx="3509275" cy="3509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Who did Big Joe Turner influence? </a:t>
            </a:r>
          </a:p>
        </p:txBody>
      </p:sp>
      <p:sp>
        <p:nvSpPr>
          <p:cNvPr id="131" name="Shape 13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Elvis Presley </a:t>
            </a:r>
          </a:p>
          <a:p>
            <a:pPr marL="457200" lvl="0" indent="-228600" rtl="0">
              <a:spcBef>
                <a:spcPts val="0"/>
              </a:spcBef>
            </a:pPr>
            <a:r>
              <a:rPr lang="en"/>
              <a:t>Jerry Lee Lewis</a:t>
            </a:r>
          </a:p>
          <a:p>
            <a:pPr marL="457200" lvl="0" indent="-228600" rtl="0">
              <a:spcBef>
                <a:spcPts val="0"/>
              </a:spcBef>
            </a:pPr>
            <a:r>
              <a:rPr lang="en"/>
              <a:t>Bill Haley </a:t>
            </a:r>
          </a:p>
          <a:p>
            <a:pPr marL="457200" lvl="0" indent="-228600" rtl="0">
              <a:spcBef>
                <a:spcPts val="0"/>
              </a:spcBef>
            </a:pPr>
            <a:r>
              <a:rPr lang="en"/>
              <a:t>Chuck Berry</a:t>
            </a:r>
          </a:p>
          <a:p>
            <a:pPr marL="457200" lvl="0" indent="-228600" rtl="0">
              <a:spcBef>
                <a:spcPts val="0"/>
              </a:spcBef>
            </a:pPr>
            <a:r>
              <a:rPr lang="en"/>
              <a:t>Carl Perkins</a:t>
            </a:r>
          </a:p>
          <a:p>
            <a:pPr marL="457200" lvl="0" indent="-228600" rtl="0">
              <a:spcBef>
                <a:spcPts val="0"/>
              </a:spcBef>
            </a:pPr>
            <a:r>
              <a:rPr lang="en"/>
              <a:t>Fats Domino </a:t>
            </a:r>
          </a:p>
          <a:p>
            <a:pPr marL="457200" lvl="0" indent="-228600" rtl="0">
              <a:spcBef>
                <a:spcPts val="0"/>
              </a:spcBef>
            </a:pPr>
            <a:r>
              <a:rPr lang="en"/>
              <a:t>And many more! </a:t>
            </a:r>
          </a:p>
        </p:txBody>
      </p:sp>
      <p:pic>
        <p:nvPicPr>
          <p:cNvPr id="132" name="Shape 132" descr="Chuck_Berry_1971.JPG"/>
          <p:cNvPicPr preferRelativeResize="0"/>
          <p:nvPr/>
        </p:nvPicPr>
        <p:blipFill>
          <a:blip r:embed="rId3">
            <a:alphaModFix/>
          </a:blip>
          <a:stretch>
            <a:fillRect/>
          </a:stretch>
        </p:blipFill>
        <p:spPr>
          <a:xfrm>
            <a:off x="7070175" y="151500"/>
            <a:ext cx="1660025" cy="2084800"/>
          </a:xfrm>
          <a:prstGeom prst="rect">
            <a:avLst/>
          </a:prstGeom>
          <a:noFill/>
          <a:ln>
            <a:noFill/>
          </a:ln>
        </p:spPr>
      </p:pic>
      <p:pic>
        <p:nvPicPr>
          <p:cNvPr id="133" name="Shape 133" descr="carl_perkins.jpg"/>
          <p:cNvPicPr preferRelativeResize="0"/>
          <p:nvPr/>
        </p:nvPicPr>
        <p:blipFill>
          <a:blip r:embed="rId4">
            <a:alphaModFix/>
          </a:blip>
          <a:stretch>
            <a:fillRect/>
          </a:stretch>
        </p:blipFill>
        <p:spPr>
          <a:xfrm>
            <a:off x="5909600" y="1657950"/>
            <a:ext cx="1827600" cy="1827600"/>
          </a:xfrm>
          <a:prstGeom prst="rect">
            <a:avLst/>
          </a:prstGeom>
          <a:noFill/>
          <a:ln>
            <a:noFill/>
          </a:ln>
        </p:spPr>
      </p:pic>
      <p:pic>
        <p:nvPicPr>
          <p:cNvPr id="134" name="Shape 134" descr="fats domino .jpg"/>
          <p:cNvPicPr preferRelativeResize="0"/>
          <p:nvPr/>
        </p:nvPicPr>
        <p:blipFill>
          <a:blip r:embed="rId5">
            <a:alphaModFix/>
          </a:blip>
          <a:stretch>
            <a:fillRect/>
          </a:stretch>
        </p:blipFill>
        <p:spPr>
          <a:xfrm>
            <a:off x="7137400" y="2733050"/>
            <a:ext cx="1905000" cy="2171700"/>
          </a:xfrm>
          <a:prstGeom prst="rect">
            <a:avLst/>
          </a:prstGeom>
          <a:noFill/>
          <a:ln>
            <a:noFill/>
          </a:ln>
        </p:spPr>
      </p:pic>
      <p:pic>
        <p:nvPicPr>
          <p:cNvPr id="135" name="Shape 135" descr="Elvis .jpg"/>
          <p:cNvPicPr preferRelativeResize="0"/>
          <p:nvPr/>
        </p:nvPicPr>
        <p:blipFill>
          <a:blip r:embed="rId6">
            <a:alphaModFix/>
          </a:blip>
          <a:stretch>
            <a:fillRect/>
          </a:stretch>
        </p:blipFill>
        <p:spPr>
          <a:xfrm>
            <a:off x="3369950" y="1152475"/>
            <a:ext cx="2612598" cy="1959448"/>
          </a:xfrm>
          <a:prstGeom prst="rect">
            <a:avLst/>
          </a:prstGeom>
          <a:noFill/>
          <a:ln>
            <a:noFill/>
          </a:ln>
        </p:spPr>
      </p:pic>
      <p:pic>
        <p:nvPicPr>
          <p:cNvPr id="136" name="Shape 136" descr="bill-haley.jpg"/>
          <p:cNvPicPr preferRelativeResize="0"/>
          <p:nvPr/>
        </p:nvPicPr>
        <p:blipFill>
          <a:blip r:embed="rId7">
            <a:alphaModFix/>
          </a:blip>
          <a:stretch>
            <a:fillRect/>
          </a:stretch>
        </p:blipFill>
        <p:spPr>
          <a:xfrm>
            <a:off x="2880648" y="2885799"/>
            <a:ext cx="1699232" cy="2171702"/>
          </a:xfrm>
          <a:prstGeom prst="rect">
            <a:avLst/>
          </a:prstGeom>
          <a:noFill/>
          <a:ln>
            <a:noFill/>
          </a:ln>
        </p:spPr>
      </p:pic>
      <p:pic>
        <p:nvPicPr>
          <p:cNvPr id="137" name="Shape 137" descr="Jerry_Lee_Lewis_1950s.JPG"/>
          <p:cNvPicPr preferRelativeResize="0"/>
          <p:nvPr/>
        </p:nvPicPr>
        <p:blipFill>
          <a:blip r:embed="rId8">
            <a:alphaModFix/>
          </a:blip>
          <a:stretch>
            <a:fillRect/>
          </a:stretch>
        </p:blipFill>
        <p:spPr>
          <a:xfrm>
            <a:off x="5406291" y="2839174"/>
            <a:ext cx="1568835" cy="1959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Music in the 1930’s- Events That Influenced Music in the 1930’s:</a:t>
            </a:r>
            <a:br>
              <a:rPr lang="en"/>
            </a:br>
            <a:endParaRPr lang="en"/>
          </a:p>
        </p:txBody>
      </p:sp>
      <p:sp>
        <p:nvSpPr>
          <p:cNvPr id="143" name="Shape 143"/>
          <p:cNvSpPr txBox="1">
            <a:spLocks noGrp="1"/>
          </p:cNvSpPr>
          <p:nvPr>
            <p:ph type="body" idx="1"/>
          </p:nvPr>
        </p:nvSpPr>
        <p:spPr>
          <a:xfrm>
            <a:off x="311700" y="1152475"/>
            <a:ext cx="4455600" cy="3416400"/>
          </a:xfrm>
          <a:prstGeom prst="rect">
            <a:avLst/>
          </a:prstGeom>
        </p:spPr>
        <p:txBody>
          <a:bodyPr lIns="91425" tIns="91425" rIns="91425" bIns="91425" anchor="t" anchorCtr="0">
            <a:noAutofit/>
          </a:bodyPr>
          <a:lstStyle/>
          <a:p>
            <a:pPr lvl="0" rtl="0">
              <a:spcBef>
                <a:spcPts val="0"/>
              </a:spcBef>
              <a:buNone/>
            </a:pPr>
            <a:endParaRPr/>
          </a:p>
          <a:p>
            <a:pPr marL="457200" lvl="0" indent="-228600" rtl="0">
              <a:spcBef>
                <a:spcPts val="0"/>
              </a:spcBef>
            </a:pPr>
            <a:r>
              <a:rPr lang="en"/>
              <a:t>Stock Market Crash</a:t>
            </a:r>
          </a:p>
          <a:p>
            <a:pPr marL="914400" lvl="1" indent="-228600" rtl="0">
              <a:spcBef>
                <a:spcPts val="0"/>
              </a:spcBef>
              <a:spcAft>
                <a:spcPts val="0"/>
              </a:spcAft>
            </a:pPr>
            <a:r>
              <a:rPr lang="en"/>
              <a:t>The stock market crash inspired several artists to sing the blues or create songs that were hopeful for a recovery</a:t>
            </a:r>
          </a:p>
          <a:p>
            <a:pPr marL="457200" lvl="0" indent="0" rtl="0">
              <a:spcBef>
                <a:spcPts val="0"/>
              </a:spcBef>
              <a:spcAft>
                <a:spcPts val="0"/>
              </a:spcAft>
              <a:buNone/>
            </a:pPr>
            <a:endParaRPr/>
          </a:p>
          <a:p>
            <a:pPr marL="457200" lvl="0" indent="-228600" rtl="0">
              <a:spcBef>
                <a:spcPts val="0"/>
              </a:spcBef>
              <a:spcAft>
                <a:spcPts val="0"/>
              </a:spcAft>
            </a:pPr>
            <a:r>
              <a:rPr lang="en"/>
              <a:t>Drought</a:t>
            </a:r>
          </a:p>
          <a:p>
            <a:pPr marL="914400" lvl="1" indent="-228600">
              <a:spcBef>
                <a:spcPts val="0"/>
              </a:spcBef>
              <a:spcAft>
                <a:spcPts val="0"/>
              </a:spcAft>
            </a:pPr>
            <a:r>
              <a:rPr lang="en"/>
              <a:t>In the 1930’s, an awful drought across the western United States eventually led to the Dust Bowl</a:t>
            </a:r>
          </a:p>
        </p:txBody>
      </p:sp>
      <p:pic>
        <p:nvPicPr>
          <p:cNvPr id="144" name="Shape 144"/>
          <p:cNvPicPr preferRelativeResize="0"/>
          <p:nvPr/>
        </p:nvPicPr>
        <p:blipFill>
          <a:blip r:embed="rId3">
            <a:alphaModFix/>
          </a:blip>
          <a:stretch>
            <a:fillRect/>
          </a:stretch>
        </p:blipFill>
        <p:spPr>
          <a:xfrm>
            <a:off x="5217225" y="1271998"/>
            <a:ext cx="3861624" cy="289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Events of the Time Period</a:t>
            </a:r>
          </a:p>
        </p:txBody>
      </p:sp>
      <p:sp>
        <p:nvSpPr>
          <p:cNvPr id="150" name="Shape 15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pPr>
            <a:r>
              <a:rPr lang="en"/>
              <a:t>Big Joe Turner was an artist during the rise</a:t>
            </a:r>
          </a:p>
          <a:p>
            <a:pPr lvl="0" rtl="0">
              <a:lnSpc>
                <a:spcPct val="100000"/>
              </a:lnSpc>
              <a:spcBef>
                <a:spcPts val="0"/>
              </a:spcBef>
              <a:spcAft>
                <a:spcPts val="0"/>
              </a:spcAft>
              <a:buNone/>
            </a:pPr>
            <a:r>
              <a:rPr lang="en"/>
              <a:t>of Rhythm and Blues music</a:t>
            </a:r>
          </a:p>
          <a:p>
            <a:pPr lvl="0" rtl="0">
              <a:lnSpc>
                <a:spcPct val="100000"/>
              </a:lnSpc>
              <a:spcBef>
                <a:spcPts val="0"/>
              </a:spcBef>
              <a:spcAft>
                <a:spcPts val="0"/>
              </a:spcAft>
              <a:buNone/>
            </a:pPr>
            <a:endParaRPr/>
          </a:p>
          <a:p>
            <a:pPr marL="457200" lvl="0" indent="-228600" rtl="0">
              <a:lnSpc>
                <a:spcPct val="100000"/>
              </a:lnSpc>
              <a:spcBef>
                <a:spcPts val="0"/>
              </a:spcBef>
              <a:spcAft>
                <a:spcPts val="0"/>
              </a:spcAft>
            </a:pPr>
            <a:r>
              <a:rPr lang="en"/>
              <a:t>R &amp; B music has a specific sound, featuring</a:t>
            </a:r>
          </a:p>
          <a:p>
            <a:pPr lvl="0" rtl="0">
              <a:lnSpc>
                <a:spcPct val="100000"/>
              </a:lnSpc>
              <a:spcBef>
                <a:spcPts val="0"/>
              </a:spcBef>
              <a:spcAft>
                <a:spcPts val="0"/>
              </a:spcAft>
              <a:buNone/>
            </a:pPr>
            <a:r>
              <a:rPr lang="en"/>
              <a:t>the musical style of 12-bar blues</a:t>
            </a:r>
          </a:p>
          <a:p>
            <a:pPr lvl="0" rtl="0">
              <a:lnSpc>
                <a:spcPct val="100000"/>
              </a:lnSpc>
              <a:spcBef>
                <a:spcPts val="0"/>
              </a:spcBef>
              <a:spcAft>
                <a:spcPts val="0"/>
              </a:spcAft>
              <a:buNone/>
            </a:pPr>
            <a:endParaRPr/>
          </a:p>
          <a:p>
            <a:pPr marL="457200" lvl="0" indent="-228600" rtl="0">
              <a:lnSpc>
                <a:spcPct val="100000"/>
              </a:lnSpc>
              <a:spcBef>
                <a:spcPts val="0"/>
              </a:spcBef>
              <a:spcAft>
                <a:spcPts val="0"/>
              </a:spcAft>
            </a:pPr>
            <a:r>
              <a:rPr lang="en"/>
              <a:t>Big Joe Turner’s music followed suit, and his</a:t>
            </a:r>
          </a:p>
          <a:p>
            <a:pPr lvl="0" rtl="0">
              <a:lnSpc>
                <a:spcPct val="100000"/>
              </a:lnSpc>
              <a:spcBef>
                <a:spcPts val="0"/>
              </a:spcBef>
              <a:spcAft>
                <a:spcPts val="0"/>
              </a:spcAft>
              <a:buNone/>
            </a:pPr>
            <a:r>
              <a:rPr lang="en"/>
              <a:t>songs followed the same style and structure of</a:t>
            </a:r>
          </a:p>
          <a:p>
            <a:pPr lvl="0" rtl="0">
              <a:lnSpc>
                <a:spcPct val="100000"/>
              </a:lnSpc>
              <a:spcBef>
                <a:spcPts val="0"/>
              </a:spcBef>
              <a:spcAft>
                <a:spcPts val="0"/>
              </a:spcAft>
              <a:buNone/>
            </a:pPr>
            <a:r>
              <a:rPr lang="en"/>
              <a:t>other rhythm and blues music</a:t>
            </a:r>
          </a:p>
        </p:txBody>
      </p:sp>
      <p:pic>
        <p:nvPicPr>
          <p:cNvPr id="151" name="Shape 151"/>
          <p:cNvPicPr preferRelativeResize="0"/>
          <p:nvPr/>
        </p:nvPicPr>
        <p:blipFill>
          <a:blip r:embed="rId3">
            <a:alphaModFix/>
          </a:blip>
          <a:stretch>
            <a:fillRect/>
          </a:stretch>
        </p:blipFill>
        <p:spPr>
          <a:xfrm>
            <a:off x="5498550" y="904875"/>
            <a:ext cx="3333750" cy="333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Count Basie</a:t>
            </a:r>
          </a:p>
        </p:txBody>
      </p:sp>
      <p:sp>
        <p:nvSpPr>
          <p:cNvPr id="157" name="Shape 157"/>
          <p:cNvSpPr txBox="1">
            <a:spLocks noGrp="1"/>
          </p:cNvSpPr>
          <p:nvPr>
            <p:ph type="body" idx="1"/>
          </p:nvPr>
        </p:nvSpPr>
        <p:spPr>
          <a:xfrm>
            <a:off x="311700" y="1152475"/>
            <a:ext cx="4092000" cy="3416400"/>
          </a:xfrm>
          <a:prstGeom prst="rect">
            <a:avLst/>
          </a:prstGeom>
        </p:spPr>
        <p:txBody>
          <a:bodyPr lIns="91425" tIns="91425" rIns="91425" bIns="91425" anchor="t" anchorCtr="0">
            <a:noAutofit/>
          </a:bodyPr>
          <a:lstStyle/>
          <a:p>
            <a:pPr marL="457200" lvl="0" indent="-228600" rtl="0">
              <a:spcBef>
                <a:spcPts val="0"/>
              </a:spcBef>
            </a:pPr>
            <a:r>
              <a:rPr lang="en"/>
              <a:t>Count Basie was a jazz musician, particularly on the piano during Big Joe Turner’s time period</a:t>
            </a:r>
          </a:p>
          <a:p>
            <a:pPr marL="457200" lvl="0" indent="-228600" rtl="0">
              <a:spcBef>
                <a:spcPts val="0"/>
              </a:spcBef>
            </a:pPr>
            <a:r>
              <a:rPr lang="en"/>
              <a:t>Basie enjoyed the blues as well, and he would often take the most famous blues players of his time and put them in a showcase</a:t>
            </a:r>
          </a:p>
          <a:p>
            <a:pPr marL="457200" lvl="0" indent="-228600" rtl="0">
              <a:spcBef>
                <a:spcPts val="0"/>
              </a:spcBef>
            </a:pPr>
            <a:r>
              <a:rPr lang="en"/>
              <a:t>In 1973, Basie and Big Joe Turner worked together to create the album </a:t>
            </a:r>
            <a:r>
              <a:rPr lang="en" i="1"/>
              <a:t>The Bosses</a:t>
            </a:r>
          </a:p>
        </p:txBody>
      </p:sp>
      <p:pic>
        <p:nvPicPr>
          <p:cNvPr id="158" name="Shape 158"/>
          <p:cNvPicPr preferRelativeResize="0"/>
          <p:nvPr/>
        </p:nvPicPr>
        <p:blipFill>
          <a:blip r:embed="rId3">
            <a:alphaModFix/>
          </a:blip>
          <a:stretch>
            <a:fillRect/>
          </a:stretch>
        </p:blipFill>
        <p:spPr>
          <a:xfrm>
            <a:off x="4740400" y="552961"/>
            <a:ext cx="4091900" cy="4037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a:t>
            </a:r>
          </a:p>
        </p:txBody>
      </p:sp>
      <p:sp>
        <p:nvSpPr>
          <p:cNvPr id="164" name="Shape 16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0" lvl="0" indent="0" rtl="0">
              <a:spcBef>
                <a:spcPts val="0"/>
              </a:spcBef>
              <a:buNone/>
            </a:pPr>
            <a:r>
              <a:rPr lang="en"/>
              <a:t>The Rock and Roll Hall of Fame Museum. (n.d.). Retrieved June 19, 2016, from https://rockhall.com/inductees/big-joe-turner/bio/ </a:t>
            </a:r>
          </a:p>
          <a:p>
            <a:pPr lvl="0" rtl="0">
              <a:spcBef>
                <a:spcPts val="0"/>
              </a:spcBef>
              <a:spcAft>
                <a:spcPts val="0"/>
              </a:spcAft>
              <a:buNone/>
            </a:pPr>
            <a:r>
              <a:rPr lang="en">
                <a:latin typeface="Arial"/>
                <a:ea typeface="Arial"/>
                <a:cs typeface="Arial"/>
                <a:sym typeface="Arial"/>
              </a:rPr>
              <a:t>About.com. (2013). </a:t>
            </a:r>
            <a:r>
              <a:rPr lang="en" i="1">
                <a:latin typeface="Arial"/>
                <a:ea typeface="Arial"/>
                <a:cs typeface="Arial"/>
                <a:sym typeface="Arial"/>
              </a:rPr>
              <a:t>History 1900's. </a:t>
            </a:r>
            <a:r>
              <a:rPr lang="en">
                <a:latin typeface="Arial"/>
                <a:ea typeface="Arial"/>
                <a:cs typeface="Arial"/>
                <a:sym typeface="Arial"/>
              </a:rPr>
              <a:t>Retrieved from http://history1900s.about.com/od/timelines/tp/timeline.htm</a:t>
            </a:r>
          </a:p>
          <a:p>
            <a:pPr marL="0" lvl="0" indent="0" rtl="0">
              <a:spcBef>
                <a:spcPts val="0"/>
              </a:spcBef>
              <a:buNone/>
            </a:pPr>
            <a:endParaRPr/>
          </a:p>
          <a:p>
            <a:pPr marL="0" lvl="0" indent="0">
              <a:spcBef>
                <a:spcPts val="0"/>
              </a:spcBef>
              <a:buNone/>
            </a:pPr>
            <a:r>
              <a:rPr lang="en"/>
              <a:t>All Music (2016).  Retrieved June 19, 2016, from http://www.allmusic.com/album/the-bosses-mw0000674645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Shake, Rattle, and Roll</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68" name="Shape 68" descr="weirdovideo.com:  Master 'shout blues' artist Big Joe Turner marks another high point of his career here with &quot;Shake, Rattle &amp; Roll.&quot;  Although Bill Haley's later sanitized version became a top rock-n-roller hit, it's said many folks sought out Turner's version instead.    A pivotal figure in popularizing blues, jazz, classic R&amp;B, and rock and roll, Turner's career lasted from the 1920's busking on the streets of Kansas City through the 1980's at the most lauded jazz festivals in America and Europe.  See more at: http://www.weirdovideo.com" title="Big Joe Turner - Shake, Rattle &amp; Roll">
            <a:hlinkClick r:id="rId3"/>
          </p:cNvPr>
          <p:cNvSpPr/>
          <p:nvPr/>
        </p:nvSpPr>
        <p:spPr>
          <a:xfrm>
            <a:off x="2286000" y="1099700"/>
            <a:ext cx="4572000" cy="3429000"/>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Shake, Rattle, and Roll- Lyrics</a:t>
            </a:r>
          </a:p>
        </p:txBody>
      </p:sp>
      <p:sp>
        <p:nvSpPr>
          <p:cNvPr id="74" name="Shape 74"/>
          <p:cNvSpPr txBox="1">
            <a:spLocks noGrp="1"/>
          </p:cNvSpPr>
          <p:nvPr>
            <p:ph type="body" idx="1"/>
          </p:nvPr>
        </p:nvSpPr>
        <p:spPr>
          <a:xfrm>
            <a:off x="311700" y="1152475"/>
            <a:ext cx="5061000" cy="3416400"/>
          </a:xfrm>
          <a:prstGeom prst="rect">
            <a:avLst/>
          </a:prstGeom>
        </p:spPr>
        <p:txBody>
          <a:bodyPr lIns="91425" tIns="91425" rIns="91425" bIns="91425" anchor="t" anchorCtr="0">
            <a:noAutofit/>
          </a:bodyPr>
          <a:lstStyle/>
          <a:p>
            <a:pPr lvl="0">
              <a:spcBef>
                <a:spcPts val="0"/>
              </a:spcBef>
              <a:buNone/>
            </a:pPr>
            <a:r>
              <a:rPr lang="en" sz="1200"/>
              <a:t>Get outta that bed, wash your face and hands</a:t>
            </a:r>
            <a:br>
              <a:rPr lang="en" sz="1200"/>
            </a:br>
            <a:r>
              <a:rPr lang="en" sz="1200"/>
              <a:t>Get outta that bed, wash your face and hands</a:t>
            </a:r>
            <a:br>
              <a:rPr lang="en" sz="1200"/>
            </a:br>
            <a:r>
              <a:rPr lang="en" sz="1200"/>
              <a:t>Well, you get in that kitchen, make some noise with the pots 'n pans</a:t>
            </a:r>
            <a:br>
              <a:rPr lang="en" sz="1200"/>
            </a:br>
            <a:r>
              <a:rPr lang="en" sz="1200"/>
              <a:t/>
            </a:r>
            <a:br>
              <a:rPr lang="en" sz="1200"/>
            </a:br>
            <a:r>
              <a:rPr lang="en" sz="1200"/>
              <a:t>Way you wear those dresses, the sun comes shinin' through</a:t>
            </a:r>
            <a:br>
              <a:rPr lang="en" sz="1200"/>
            </a:br>
            <a:r>
              <a:rPr lang="en" sz="1200"/>
              <a:t>Way you wear those dresses, the sun comes shinin' through</a:t>
            </a:r>
            <a:br>
              <a:rPr lang="en" sz="1200"/>
            </a:br>
            <a:r>
              <a:rPr lang="en" sz="1200"/>
              <a:t>I can't believe my eyes, all that mess belongs to you</a:t>
            </a:r>
            <a:br>
              <a:rPr lang="en" sz="1200"/>
            </a:br>
            <a:r>
              <a:rPr lang="en" sz="1200"/>
              <a:t/>
            </a:r>
            <a:br>
              <a:rPr lang="en" sz="1200"/>
            </a:br>
            <a:r>
              <a:rPr lang="en" sz="1200"/>
              <a:t>I believe to the soul you're the devil and now I know</a:t>
            </a:r>
            <a:br>
              <a:rPr lang="en" sz="1200"/>
            </a:br>
            <a:r>
              <a:rPr lang="en" sz="1200"/>
              <a:t>I believe to the soul you're the devil and now I know</a:t>
            </a:r>
            <a:br>
              <a:rPr lang="en" sz="1200"/>
            </a:br>
            <a:r>
              <a:rPr lang="en" sz="1200"/>
              <a:t>Well, the more I work, the faster my money goes</a:t>
            </a:r>
            <a:br>
              <a:rPr lang="en" sz="1200"/>
            </a:br>
            <a:r>
              <a:rPr lang="en" sz="1200"/>
              <a:t/>
            </a:r>
            <a:br>
              <a:rPr lang="en" sz="1200"/>
            </a:br>
            <a:r>
              <a:rPr lang="en" sz="1200"/>
              <a:t>I said shake, rattle and roll, shake, rattle and roll</a:t>
            </a:r>
            <a:br>
              <a:rPr lang="en" sz="1200"/>
            </a:br>
            <a:r>
              <a:rPr lang="en" sz="1200"/>
              <a:t>Shake, rattle and roll, shake, rattle and roll</a:t>
            </a:r>
            <a:br>
              <a:rPr lang="en" sz="1200"/>
            </a:br>
            <a:r>
              <a:rPr lang="en" sz="1200"/>
              <a:t/>
            </a:r>
            <a:br>
              <a:rPr lang="en" sz="1200"/>
            </a:br>
            <a:endParaRPr lang="en" sz="1200"/>
          </a:p>
        </p:txBody>
      </p:sp>
      <p:sp>
        <p:nvSpPr>
          <p:cNvPr id="75" name="Shape 75"/>
          <p:cNvSpPr txBox="1"/>
          <p:nvPr/>
        </p:nvSpPr>
        <p:spPr>
          <a:xfrm>
            <a:off x="5405575" y="1152475"/>
            <a:ext cx="3381000" cy="3343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200">
                <a:solidFill>
                  <a:schemeClr val="accent3"/>
                </a:solidFill>
                <a:latin typeface="Average"/>
                <a:ea typeface="Average"/>
                <a:cs typeface="Average"/>
                <a:sym typeface="Average"/>
              </a:rPr>
              <a:t>Well, you won't do right to save your doggone soul</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Alright</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I'm like a one-eyed cat peepin' in a seafood store</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I'm like a one-eyed cat peepin' in a seafood store</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Well, I can look at you till you ain't no child no more</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Shake shake, rattle and roll, shake shake, rattle and roll</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Yeah yeah, rattle and roll, yeah yeah, rattle and roll</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You won't do nothin' to save your doggone soul</a:t>
            </a:r>
            <a:br>
              <a:rPr lang="en" sz="1200">
                <a:solidFill>
                  <a:schemeClr val="accent3"/>
                </a:solidFill>
                <a:latin typeface="Average"/>
                <a:ea typeface="Average"/>
                <a:cs typeface="Average"/>
                <a:sym typeface="Average"/>
              </a:rPr>
            </a:br>
            <a:r>
              <a:rPr lang="en" sz="1200">
                <a:solidFill>
                  <a:schemeClr val="accent3"/>
                </a:solidFill>
                <a:latin typeface="Average"/>
                <a:ea typeface="Average"/>
                <a:cs typeface="Average"/>
                <a:sym typeface="Average"/>
              </a:rPr>
              <a:t>Shake, rattle and roll roll roll roll</a:t>
            </a:r>
            <a:br>
              <a:rPr lang="en" sz="1200">
                <a:solidFill>
                  <a:schemeClr val="accent3"/>
                </a:solidFill>
                <a:latin typeface="Average"/>
                <a:ea typeface="Average"/>
                <a:cs typeface="Average"/>
                <a:sym typeface="Average"/>
              </a:rPr>
            </a:br>
            <a:r>
              <a:rPr lang="en" sz="600">
                <a:solidFill>
                  <a:schemeClr val="accent3"/>
                </a:solidFill>
                <a:latin typeface="Average"/>
                <a:ea typeface="Average"/>
                <a:cs typeface="Average"/>
                <a:sym typeface="Average"/>
              </a:rPr>
              <a:t/>
            </a:r>
            <a:br>
              <a:rPr lang="en" sz="600">
                <a:solidFill>
                  <a:schemeClr val="accent3"/>
                </a:solidFill>
                <a:latin typeface="Average"/>
                <a:ea typeface="Average"/>
                <a:cs typeface="Average"/>
                <a:sym typeface="Average"/>
              </a:rPr>
            </a:br>
            <a:endParaRPr lang="en" sz="600">
              <a:solidFill>
                <a:schemeClr val="accent3"/>
              </a:solidFill>
              <a:latin typeface="Average"/>
              <a:ea typeface="Average"/>
              <a:cs typeface="Average"/>
              <a:sym typeface="Average"/>
            </a:endParaRP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“Boss of the Blues”</a:t>
            </a:r>
          </a:p>
        </p:txBody>
      </p:sp>
      <p:sp>
        <p:nvSpPr>
          <p:cNvPr id="81" name="Shape 81"/>
          <p:cNvSpPr txBox="1">
            <a:spLocks noGrp="1"/>
          </p:cNvSpPr>
          <p:nvPr>
            <p:ph type="body" idx="1"/>
          </p:nvPr>
        </p:nvSpPr>
        <p:spPr>
          <a:xfrm>
            <a:off x="29400" y="1152475"/>
            <a:ext cx="8993700" cy="3416400"/>
          </a:xfrm>
          <a:prstGeom prst="rect">
            <a:avLst/>
          </a:prstGeom>
        </p:spPr>
        <p:txBody>
          <a:bodyPr lIns="91425" tIns="91425" rIns="91425" bIns="91425" anchor="t" anchorCtr="0">
            <a:noAutofit/>
          </a:bodyPr>
          <a:lstStyle/>
          <a:p>
            <a:pPr marL="457200" lvl="0" indent="-228600" rtl="0">
              <a:spcBef>
                <a:spcPts val="0"/>
              </a:spcBef>
            </a:pPr>
            <a:r>
              <a:rPr lang="en"/>
              <a:t>Big Joe Turner was born May 18, 1911 in Kansas City, a city known for jazz and blues</a:t>
            </a:r>
          </a:p>
          <a:p>
            <a:pPr marL="457200" lvl="0" indent="-228600" rtl="0">
              <a:spcBef>
                <a:spcPts val="0"/>
              </a:spcBef>
            </a:pPr>
            <a:r>
              <a:rPr lang="en"/>
              <a:t>As a young man, Turner was inspired by the buzzing city and so began his musical career, performing at clubs and cafes</a:t>
            </a:r>
          </a:p>
          <a:p>
            <a:pPr marL="457200" lvl="0" indent="-228600" rtl="0">
              <a:spcBef>
                <a:spcPts val="0"/>
              </a:spcBef>
            </a:pPr>
            <a:r>
              <a:rPr lang="en"/>
              <a:t>When Turner met pianist Pete Johnson, the two of them introduced “boogie-woogie” and jump blues - a more upbeat style of blues music</a:t>
            </a:r>
          </a:p>
          <a:p>
            <a:pPr marL="0" lvl="0" indent="0" algn="l" rtl="0">
              <a:spcBef>
                <a:spcPts val="0"/>
              </a:spcBef>
              <a:buNone/>
            </a:pPr>
            <a:r>
              <a:rPr lang="en" sz="1200">
                <a:solidFill>
                  <a:schemeClr val="accent5"/>
                </a:solidFill>
              </a:rPr>
              <a:t>             [“Everybody was singing slow blues when I was young and I thought I’d put a beat to it and sing it uptempo.” - Big Joe Turner]</a:t>
            </a:r>
          </a:p>
          <a:p>
            <a:pPr marL="457200" lvl="0" indent="-228600" rtl="0">
              <a:spcBef>
                <a:spcPts val="0"/>
              </a:spcBef>
            </a:pPr>
            <a:r>
              <a:rPr lang="en"/>
              <a:t>The duo rose to fame when they appeared at the “Spirituals to Swing” concert in New York City in December of 1938</a:t>
            </a:r>
          </a:p>
          <a:p>
            <a:pPr marL="457200" lvl="0" indent="-228600">
              <a:spcBef>
                <a:spcPts val="0"/>
              </a:spcBef>
            </a:pPr>
            <a:r>
              <a:rPr lang="en"/>
              <a:t>In the 40s, Turner performed with various pianists and recorded with a multitude of labels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“Boss of the Blues”</a:t>
            </a:r>
          </a:p>
        </p:txBody>
      </p:sp>
      <p:sp>
        <p:nvSpPr>
          <p:cNvPr id="87" name="Shape 87"/>
          <p:cNvSpPr txBox="1">
            <a:spLocks noGrp="1"/>
          </p:cNvSpPr>
          <p:nvPr>
            <p:ph type="body" idx="1"/>
          </p:nvPr>
        </p:nvSpPr>
        <p:spPr>
          <a:xfrm>
            <a:off x="311700" y="1152475"/>
            <a:ext cx="4986000" cy="3777900"/>
          </a:xfrm>
          <a:prstGeom prst="rect">
            <a:avLst/>
          </a:prstGeom>
        </p:spPr>
        <p:txBody>
          <a:bodyPr lIns="91425" tIns="91425" rIns="91425" bIns="91425" anchor="t" anchorCtr="0">
            <a:noAutofit/>
          </a:bodyPr>
          <a:lstStyle/>
          <a:p>
            <a:pPr marL="457200" lvl="0" indent="-330200" rtl="0">
              <a:spcBef>
                <a:spcPts val="0"/>
              </a:spcBef>
              <a:buSzPct val="100000"/>
            </a:pPr>
            <a:r>
              <a:rPr lang="en" sz="1400" dirty="0"/>
              <a:t>In 1951, Turner was brought to Atlantic Records where he recorded numerous hits that are still played to this day</a:t>
            </a:r>
          </a:p>
          <a:p>
            <a:pPr marL="457200" lvl="0" indent="-330200" rtl="0">
              <a:spcBef>
                <a:spcPts val="0"/>
              </a:spcBef>
              <a:buSzPct val="100000"/>
            </a:pPr>
            <a:r>
              <a:rPr lang="en" sz="1400" dirty="0"/>
              <a:t>Although Turner was popular with the teenage audience, he was not limited and his recordings were a hit among many age categories</a:t>
            </a:r>
          </a:p>
          <a:p>
            <a:pPr marL="457200" lvl="0" indent="-330200" rtl="0">
              <a:spcBef>
                <a:spcPts val="0"/>
              </a:spcBef>
              <a:buSzPct val="100000"/>
            </a:pPr>
            <a:r>
              <a:rPr lang="en" sz="1400" dirty="0"/>
              <a:t>Because Turner was known for his combination of blues and rock &amp; roll, when the rock and roll era began to die down, Turner returned to his blues roots</a:t>
            </a:r>
          </a:p>
          <a:p>
            <a:pPr marL="457200" lvl="0" indent="-330200">
              <a:spcBef>
                <a:spcPts val="0"/>
              </a:spcBef>
              <a:buSzPct val="100000"/>
            </a:pPr>
            <a:r>
              <a:rPr lang="en" sz="1400" dirty="0"/>
              <a:t>Big Joe Turner had established a timeless sound and continued performing and recording until his death in 1985</a:t>
            </a:r>
          </a:p>
        </p:txBody>
      </p:sp>
      <p:pic>
        <p:nvPicPr>
          <p:cNvPr id="88" name="Shape 88"/>
          <p:cNvPicPr preferRelativeResize="0"/>
          <p:nvPr/>
        </p:nvPicPr>
        <p:blipFill>
          <a:blip r:embed="rId3">
            <a:alphaModFix/>
          </a:blip>
          <a:stretch>
            <a:fillRect/>
          </a:stretch>
        </p:blipFill>
        <p:spPr>
          <a:xfrm>
            <a:off x="5339847" y="1152487"/>
            <a:ext cx="3258550" cy="313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Musical Style - What Set Turner Apart</a:t>
            </a:r>
          </a:p>
        </p:txBody>
      </p:sp>
      <p:sp>
        <p:nvSpPr>
          <p:cNvPr id="94" name="Shape 94"/>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marL="457200" lvl="0" indent="-228600" rtl="0">
              <a:spcBef>
                <a:spcPts val="0"/>
              </a:spcBef>
            </a:pPr>
            <a:r>
              <a:rPr lang="en" sz="1200" dirty="0"/>
              <a:t>Jump Blues</a:t>
            </a:r>
          </a:p>
          <a:p>
            <a:pPr marL="914400" lvl="1" indent="-228600" rtl="0">
              <a:spcBef>
                <a:spcPts val="0"/>
              </a:spcBef>
            </a:pPr>
            <a:r>
              <a:rPr lang="en" sz="1100" dirty="0"/>
              <a:t>Big Joe Turner was one of the first artists to mix slower rhythm &amp; blues elements with swing and Boogie </a:t>
            </a:r>
            <a:r>
              <a:rPr lang="en" sz="1100" dirty="0" err="1"/>
              <a:t>Woogie</a:t>
            </a:r>
            <a:r>
              <a:rPr lang="en" sz="1100" dirty="0"/>
              <a:t>, a jazz style that uses only piano and is played at a much faster pace, making it easier for audiences can dance to it. Turner and his band added percussion and horns, but always made the piano the star.</a:t>
            </a:r>
          </a:p>
          <a:p>
            <a:pPr marL="457200" lvl="0" indent="0" algn="ctr" rtl="0">
              <a:spcBef>
                <a:spcPts val="0"/>
              </a:spcBef>
              <a:buNone/>
            </a:pPr>
            <a:r>
              <a:rPr lang="en" sz="1100" dirty="0">
                <a:solidFill>
                  <a:schemeClr val="accent5"/>
                </a:solidFill>
              </a:rPr>
              <a:t>“The result was Jump Blues, and Joe was its foremost practitioner.” - James Austin, Rhino Records</a:t>
            </a:r>
          </a:p>
          <a:p>
            <a:pPr marL="457200" lvl="0" indent="-228600" rtl="0">
              <a:spcBef>
                <a:spcPts val="0"/>
              </a:spcBef>
            </a:pPr>
            <a:r>
              <a:rPr lang="en" sz="1200" dirty="0"/>
              <a:t>The progression of modern rock and roll can easily be traced back to the unique blend of these musical styles, starting with Big Joe</a:t>
            </a:r>
          </a:p>
        </p:txBody>
      </p:sp>
      <p:pic>
        <p:nvPicPr>
          <p:cNvPr id="95" name="Shape 95"/>
          <p:cNvPicPr preferRelativeResize="0"/>
          <p:nvPr/>
        </p:nvPicPr>
        <p:blipFill>
          <a:blip r:embed="rId3">
            <a:alphaModFix/>
          </a:blip>
          <a:stretch>
            <a:fillRect/>
          </a:stretch>
        </p:blipFill>
        <p:spPr>
          <a:xfrm>
            <a:off x="4542424" y="1190259"/>
            <a:ext cx="3999899" cy="33408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Influence the development of Rock &amp; Roll</a:t>
            </a:r>
          </a:p>
        </p:txBody>
      </p:sp>
      <p:sp>
        <p:nvSpPr>
          <p:cNvPr id="101" name="Shape 101"/>
          <p:cNvSpPr txBox="1">
            <a:spLocks noGrp="1"/>
          </p:cNvSpPr>
          <p:nvPr>
            <p:ph type="body" idx="1"/>
          </p:nvPr>
        </p:nvSpPr>
        <p:spPr>
          <a:xfrm>
            <a:off x="311700" y="1152475"/>
            <a:ext cx="4379700" cy="3416400"/>
          </a:xfrm>
          <a:prstGeom prst="rect">
            <a:avLst/>
          </a:prstGeom>
        </p:spPr>
        <p:txBody>
          <a:bodyPr lIns="91425" tIns="91425" rIns="91425" bIns="91425" anchor="t" anchorCtr="0">
            <a:noAutofit/>
          </a:bodyPr>
          <a:lstStyle/>
          <a:p>
            <a:pPr marL="457200" lvl="0" indent="-355600" rtl="0">
              <a:spcBef>
                <a:spcPts val="0"/>
              </a:spcBef>
              <a:buSzPct val="100000"/>
            </a:pPr>
            <a:r>
              <a:rPr lang="en" sz="2000"/>
              <a:t>Big Joe Turner is considered the “Boss of the Blues”</a:t>
            </a:r>
          </a:p>
          <a:p>
            <a:pPr marL="457200" lvl="0" indent="-355600" rtl="0">
              <a:spcBef>
                <a:spcPts val="0"/>
              </a:spcBef>
              <a:buSzPct val="100000"/>
            </a:pPr>
            <a:r>
              <a:rPr lang="en" sz="2000"/>
              <a:t>He was the first artist to mix R&amp;B with “boogie-woogie” to create a jump blues style - an upbeat style of blues music</a:t>
            </a:r>
          </a:p>
          <a:p>
            <a:pPr marL="914400" lvl="1" indent="-355600" rtl="0">
              <a:spcBef>
                <a:spcPts val="0"/>
              </a:spcBef>
              <a:buClr>
                <a:schemeClr val="accent5"/>
              </a:buClr>
              <a:buSzPct val="100000"/>
            </a:pPr>
            <a:r>
              <a:rPr lang="en" sz="2000">
                <a:solidFill>
                  <a:schemeClr val="accent5"/>
                </a:solidFill>
              </a:rPr>
              <a:t>This style of music is often considered to be the start of Rock &amp; Roll</a:t>
            </a:r>
          </a:p>
          <a:p>
            <a:pPr lvl="0">
              <a:spcBef>
                <a:spcPts val="0"/>
              </a:spcBef>
              <a:buNone/>
            </a:pPr>
            <a:endParaRPr>
              <a:solidFill>
                <a:schemeClr val="accent5"/>
              </a:solidFill>
            </a:endParaRPr>
          </a:p>
        </p:txBody>
      </p:sp>
      <p:pic>
        <p:nvPicPr>
          <p:cNvPr id="102" name="Shape 102"/>
          <p:cNvPicPr preferRelativeResize="0"/>
          <p:nvPr/>
        </p:nvPicPr>
        <p:blipFill>
          <a:blip r:embed="rId3">
            <a:alphaModFix/>
          </a:blip>
          <a:stretch>
            <a:fillRect/>
          </a:stretch>
        </p:blipFill>
        <p:spPr>
          <a:xfrm>
            <a:off x="5402875" y="1385950"/>
            <a:ext cx="3182925" cy="318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Influence on the development of Rock &amp; Roll</a:t>
            </a:r>
          </a:p>
        </p:txBody>
      </p:sp>
      <p:sp>
        <p:nvSpPr>
          <p:cNvPr id="108" name="Shape 10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55600">
              <a:spcBef>
                <a:spcPts val="0"/>
              </a:spcBef>
              <a:buSzPct val="100000"/>
            </a:pPr>
            <a:r>
              <a:rPr lang="en" sz="2000" dirty="0"/>
              <a:t>His hit “Shake, Rattle, and Roll” is also considered to be the turning point into the Rock &amp; Roll revolution</a:t>
            </a:r>
          </a:p>
          <a:p>
            <a:pPr marL="457200" lvl="0" indent="-355600">
              <a:spcBef>
                <a:spcPts val="0"/>
              </a:spcBef>
              <a:buSzPct val="100000"/>
            </a:pPr>
            <a:r>
              <a:rPr lang="en" sz="2000" dirty="0"/>
              <a:t>What made Big Joe Turner such a remarkable figure in the music industry was that he was able to touch on each popular genre during his time </a:t>
            </a:r>
          </a:p>
          <a:p>
            <a:pPr marL="914400" lvl="1" indent="-355600">
              <a:spcBef>
                <a:spcPts val="0"/>
              </a:spcBef>
              <a:buClr>
                <a:schemeClr val="accent4"/>
              </a:buClr>
              <a:buSzPct val="100000"/>
            </a:pPr>
            <a:r>
              <a:rPr lang="en" sz="2000" dirty="0">
                <a:solidFill>
                  <a:schemeClr val="accent4"/>
                </a:solidFill>
              </a:rPr>
              <a:t>Rhythm &amp; Blues </a:t>
            </a:r>
            <a:r>
              <a:rPr lang="en" sz="2000" dirty="0" smtClean="0">
                <a:solidFill>
                  <a:schemeClr val="accent4"/>
                </a:solidFill>
              </a:rPr>
              <a:t>- Boogie </a:t>
            </a:r>
            <a:r>
              <a:rPr lang="en" sz="2000" dirty="0" err="1">
                <a:solidFill>
                  <a:schemeClr val="accent4"/>
                </a:solidFill>
              </a:rPr>
              <a:t>Woogie</a:t>
            </a:r>
            <a:r>
              <a:rPr lang="en" sz="2000" dirty="0">
                <a:solidFill>
                  <a:schemeClr val="accent4"/>
                </a:solidFill>
              </a:rPr>
              <a:t> - Rock &amp; Roll</a:t>
            </a:r>
          </a:p>
          <a:p>
            <a:pPr marL="457200" lvl="0" indent="-355600">
              <a:spcBef>
                <a:spcPts val="0"/>
              </a:spcBef>
              <a:buClr>
                <a:schemeClr val="accent5"/>
              </a:buClr>
              <a:buSzPct val="100000"/>
            </a:pPr>
            <a:endParaRPr lang="en-US" sz="2000" dirty="0" smtClean="0">
              <a:solidFill>
                <a:schemeClr val="accent5"/>
              </a:solidFill>
            </a:endParaRPr>
          </a:p>
          <a:p>
            <a:pPr marL="457200" lvl="0" indent="-355600">
              <a:spcBef>
                <a:spcPts val="0"/>
              </a:spcBef>
              <a:buClr>
                <a:schemeClr val="accent5"/>
              </a:buClr>
              <a:buSzPct val="100000"/>
            </a:pPr>
            <a:r>
              <a:rPr lang="en" sz="2000" dirty="0" smtClean="0">
                <a:solidFill>
                  <a:schemeClr val="accent5"/>
                </a:solidFill>
              </a:rPr>
              <a:t>“</a:t>
            </a:r>
            <a:r>
              <a:rPr lang="en" sz="2000" dirty="0">
                <a:solidFill>
                  <a:schemeClr val="accent5"/>
                </a:solidFill>
              </a:rPr>
              <a:t>Rock and roll would have never happened without him.” - Doc </a:t>
            </a:r>
            <a:r>
              <a:rPr lang="en" sz="2000" dirty="0" err="1">
                <a:solidFill>
                  <a:schemeClr val="accent5"/>
                </a:solidFill>
              </a:rPr>
              <a:t>Pomus</a:t>
            </a:r>
            <a:endParaRPr lang="en" sz="2000" dirty="0">
              <a:solidFill>
                <a:schemeClr val="accent5"/>
              </a:solidFill>
            </a:endParaRPr>
          </a:p>
          <a:p>
            <a:pPr lvl="0">
              <a:spcBef>
                <a:spcPts val="0"/>
              </a:spcBef>
              <a:buNone/>
            </a:pPr>
            <a:endParaRPr dirty="0"/>
          </a:p>
        </p:txBody>
      </p:sp>
      <p:pic>
        <p:nvPicPr>
          <p:cNvPr id="109" name="Shape 109"/>
          <p:cNvPicPr preferRelativeResize="0"/>
          <p:nvPr/>
        </p:nvPicPr>
        <p:blipFill>
          <a:blip r:embed="rId3">
            <a:alphaModFix/>
          </a:blip>
          <a:stretch>
            <a:fillRect/>
          </a:stretch>
        </p:blipFill>
        <p:spPr>
          <a:xfrm>
            <a:off x="7546105" y="2935545"/>
            <a:ext cx="1426625" cy="1426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Music that influenced Big Joe Turner! </a:t>
            </a:r>
          </a:p>
        </p:txBody>
      </p:sp>
      <p:sp>
        <p:nvSpPr>
          <p:cNvPr id="115" name="Shape 1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16" name="Shape 116" descr="jazz-jam.jpg"/>
          <p:cNvPicPr preferRelativeResize="0"/>
          <p:nvPr/>
        </p:nvPicPr>
        <p:blipFill>
          <a:blip r:embed="rId3">
            <a:alphaModFix/>
          </a:blip>
          <a:stretch>
            <a:fillRect/>
          </a:stretch>
        </p:blipFill>
        <p:spPr>
          <a:xfrm>
            <a:off x="311700" y="1221374"/>
            <a:ext cx="2122424" cy="2122424"/>
          </a:xfrm>
          <a:prstGeom prst="rect">
            <a:avLst/>
          </a:prstGeom>
          <a:noFill/>
          <a:ln>
            <a:noFill/>
          </a:ln>
        </p:spPr>
      </p:pic>
      <p:pic>
        <p:nvPicPr>
          <p:cNvPr id="117" name="Shape 117" descr="blues .jpg"/>
          <p:cNvPicPr preferRelativeResize="0"/>
          <p:nvPr/>
        </p:nvPicPr>
        <p:blipFill>
          <a:blip r:embed="rId4">
            <a:alphaModFix/>
          </a:blip>
          <a:stretch>
            <a:fillRect/>
          </a:stretch>
        </p:blipFill>
        <p:spPr>
          <a:xfrm>
            <a:off x="5633874" y="1003125"/>
            <a:ext cx="3378274" cy="2524874"/>
          </a:xfrm>
          <a:prstGeom prst="rect">
            <a:avLst/>
          </a:prstGeom>
          <a:noFill/>
          <a:ln>
            <a:noFill/>
          </a:ln>
        </p:spPr>
      </p:pic>
      <p:pic>
        <p:nvPicPr>
          <p:cNvPr id="118" name="Shape 118" descr="R&amp;B.jpeg"/>
          <p:cNvPicPr preferRelativeResize="0"/>
          <p:nvPr/>
        </p:nvPicPr>
        <p:blipFill>
          <a:blip r:embed="rId5">
            <a:alphaModFix/>
          </a:blip>
          <a:stretch>
            <a:fillRect/>
          </a:stretch>
        </p:blipFill>
        <p:spPr>
          <a:xfrm>
            <a:off x="2333474" y="2096750"/>
            <a:ext cx="3300400" cy="247212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Macintosh PowerPoint</Application>
  <PresentationFormat>On-screen Show (16:9)</PresentationFormat>
  <Paragraphs>79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Oswald</vt:lpstr>
      <vt:lpstr>Average</vt:lpstr>
      <vt:lpstr>Playfair Display</vt:lpstr>
      <vt:lpstr>Arial</vt:lpstr>
      <vt:lpstr>slate</vt:lpstr>
      <vt:lpstr>Big Joe Turner</vt:lpstr>
      <vt:lpstr>Shake, Rattle, and Roll</vt:lpstr>
      <vt:lpstr>Shake, Rattle, and Roll- Lyrics</vt:lpstr>
      <vt:lpstr>“Boss of the Blues”</vt:lpstr>
      <vt:lpstr>“Boss of the Blues”</vt:lpstr>
      <vt:lpstr>Musical Style - What Set Turner Apart</vt:lpstr>
      <vt:lpstr>Influence the development of Rock &amp; Roll</vt:lpstr>
      <vt:lpstr>Influence on the development of Rock &amp; Roll</vt:lpstr>
      <vt:lpstr>Music that influenced Big Joe Turner! </vt:lpstr>
      <vt:lpstr>Musicians that inspired Big Joe Turner! </vt:lpstr>
      <vt:lpstr>Who did Big Joe Turner influence? </vt:lpstr>
      <vt:lpstr>Music in the 1930’s- Events That Influenced Music in the 1930’s: </vt:lpstr>
      <vt:lpstr>Events of the Time Period</vt:lpstr>
      <vt:lpstr>Count Basie</vt:lpstr>
      <vt:lpstr>References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Joe Turner</dc:title>
  <cp:lastModifiedBy>Scott D Lipscomb</cp:lastModifiedBy>
  <cp:revision>1</cp:revision>
  <dcterms:modified xsi:type="dcterms:W3CDTF">2016-06-21T22:30:58Z</dcterms:modified>
</cp:coreProperties>
</file>